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4" r:id="rId3"/>
    <p:sldId id="295" r:id="rId4"/>
    <p:sldId id="293" r:id="rId5"/>
    <p:sldId id="290" r:id="rId6"/>
    <p:sldId id="291" r:id="rId7"/>
    <p:sldId id="286" r:id="rId8"/>
    <p:sldId id="287" r:id="rId9"/>
    <p:sldId id="289" r:id="rId10"/>
    <p:sldId id="288" r:id="rId11"/>
    <p:sldId id="292" r:id="rId12"/>
    <p:sldId id="257" r:id="rId13"/>
    <p:sldId id="258" r:id="rId14"/>
    <p:sldId id="259" r:id="rId15"/>
    <p:sldId id="260" r:id="rId16"/>
    <p:sldId id="261" r:id="rId17"/>
    <p:sldId id="280" r:id="rId18"/>
    <p:sldId id="281" r:id="rId19"/>
    <p:sldId id="282" r:id="rId20"/>
    <p:sldId id="283" r:id="rId21"/>
    <p:sldId id="284" r:id="rId22"/>
    <p:sldId id="262" r:id="rId23"/>
    <p:sldId id="269" r:id="rId24"/>
    <p:sldId id="263" r:id="rId25"/>
    <p:sldId id="270" r:id="rId26"/>
    <p:sldId id="272" r:id="rId27"/>
    <p:sldId id="271" r:id="rId28"/>
    <p:sldId id="268" r:id="rId29"/>
    <p:sldId id="273" r:id="rId30"/>
    <p:sldId id="267" r:id="rId31"/>
    <p:sldId id="264" r:id="rId32"/>
    <p:sldId id="274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896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EDE5-2095-B541-9D25-483F114E7CEC}" type="datetimeFigureOut">
              <a:rPr lang="en-US" smtClean="0"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E796-5D16-CA43-86DE-2039B564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2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EDE5-2095-B541-9D25-483F114E7CEC}" type="datetimeFigureOut">
              <a:rPr lang="en-US" smtClean="0"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E796-5D16-CA43-86DE-2039B564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EDE5-2095-B541-9D25-483F114E7CEC}" type="datetimeFigureOut">
              <a:rPr lang="en-US" smtClean="0"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E796-5D16-CA43-86DE-2039B564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9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EDE5-2095-B541-9D25-483F114E7CEC}" type="datetimeFigureOut">
              <a:rPr lang="en-US" smtClean="0"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E796-5D16-CA43-86DE-2039B564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0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EDE5-2095-B541-9D25-483F114E7CEC}" type="datetimeFigureOut">
              <a:rPr lang="en-US" smtClean="0"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E796-5D16-CA43-86DE-2039B564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98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EDE5-2095-B541-9D25-483F114E7CEC}" type="datetimeFigureOut">
              <a:rPr lang="en-US" smtClean="0"/>
              <a:t>4/27/14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E796-5D16-CA43-86DE-2039B564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8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EDE5-2095-B541-9D25-483F114E7CEC}" type="datetimeFigureOut">
              <a:rPr lang="en-US" smtClean="0"/>
              <a:t>4/27/14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E796-5D16-CA43-86DE-2039B564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EDE5-2095-B541-9D25-483F114E7CEC}" type="datetimeFigureOut">
              <a:rPr lang="en-US" smtClean="0"/>
              <a:t>4/27/14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E796-5D16-CA43-86DE-2039B564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4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EDE5-2095-B541-9D25-483F114E7CEC}" type="datetimeFigureOut">
              <a:rPr lang="en-US" smtClean="0"/>
              <a:t>4/27/14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E796-5D16-CA43-86DE-2039B564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1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EDE5-2095-B541-9D25-483F114E7CEC}" type="datetimeFigureOut">
              <a:rPr lang="en-US" smtClean="0"/>
              <a:t>4/27/14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E796-5D16-CA43-86DE-2039B564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4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EDE5-2095-B541-9D25-483F114E7CEC}" type="datetimeFigureOut">
              <a:rPr lang="en-US" smtClean="0"/>
              <a:t>4/27/14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E796-5D16-CA43-86DE-2039B564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4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0EDE5-2095-B541-9D25-483F114E7CEC}" type="datetimeFigureOut">
              <a:rPr lang="en-US" smtClean="0"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DE796-5D16-CA43-86DE-2039B5645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6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7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7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7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52.emf"/><Relationship Id="rId5" Type="http://schemas.openxmlformats.org/officeDocument/2006/relationships/image" Target="../media/image53.emf"/><Relationship Id="rId6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4.emf"/><Relationship Id="rId1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6" Type="http://schemas.openxmlformats.org/officeDocument/2006/relationships/image" Target="../media/image59.emf"/><Relationship Id="rId7" Type="http://schemas.openxmlformats.org/officeDocument/2006/relationships/image" Target="../media/image60.emf"/><Relationship Id="rId8" Type="http://schemas.openxmlformats.org/officeDocument/2006/relationships/image" Target="../media/image61.emf"/><Relationship Id="rId9" Type="http://schemas.openxmlformats.org/officeDocument/2006/relationships/image" Target="../media/image62.emf"/><Relationship Id="rId10" Type="http://schemas.openxmlformats.org/officeDocument/2006/relationships/image" Target="../media/image6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5" Type="http://schemas.openxmlformats.org/officeDocument/2006/relationships/image" Target="../media/image69.emf"/><Relationship Id="rId6" Type="http://schemas.openxmlformats.org/officeDocument/2006/relationships/image" Target="../media/image70.emf"/><Relationship Id="rId7" Type="http://schemas.openxmlformats.org/officeDocument/2006/relationships/image" Target="../media/image71.emf"/><Relationship Id="rId8" Type="http://schemas.openxmlformats.org/officeDocument/2006/relationships/image" Target="../media/image72.emf"/><Relationship Id="rId9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75.emf"/><Relationship Id="rId5" Type="http://schemas.openxmlformats.org/officeDocument/2006/relationships/image" Target="../media/image76.emf"/><Relationship Id="rId6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4" Type="http://schemas.openxmlformats.org/officeDocument/2006/relationships/image" Target="../media/image80.emf"/><Relationship Id="rId5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4" Type="http://schemas.openxmlformats.org/officeDocument/2006/relationships/image" Target="../media/image84.emf"/><Relationship Id="rId5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81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u="sng" dirty="0" err="1" smtClean="0">
                <a:solidFill>
                  <a:srgbClr val="0000FF"/>
                </a:solidFill>
              </a:rPr>
              <a:t>Algebroids</a:t>
            </a:r>
            <a:r>
              <a:rPr lang="en-US" u="sng" dirty="0" smtClean="0">
                <a:solidFill>
                  <a:srgbClr val="0000FF"/>
                </a:solidFill>
              </a:rPr>
              <a:t>, heterotic moduli spaces and the Strominger system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4400" y="2040280"/>
            <a:ext cx="6400800" cy="1752600"/>
          </a:xfrm>
        </p:spPr>
        <p:txBody>
          <a:bodyPr/>
          <a:lstStyle/>
          <a:p>
            <a:pPr algn="r"/>
            <a:r>
              <a:rPr lang="en-US" dirty="0" smtClean="0"/>
              <a:t>James Gray, Virginia Tech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89268" y="2916580"/>
            <a:ext cx="77114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Based on work with:  </a:t>
            </a:r>
            <a:endParaRPr lang="en-US" sz="2400" dirty="0" smtClean="0"/>
          </a:p>
          <a:p>
            <a:endParaRPr lang="en-US" sz="2400" dirty="0" smtClean="0"/>
          </a:p>
          <a:p>
            <a:pPr algn="r"/>
            <a:r>
              <a:rPr lang="en-US" sz="2400" dirty="0" smtClean="0">
                <a:solidFill>
                  <a:srgbClr val="008000"/>
                </a:solidFill>
              </a:rPr>
              <a:t>Alexander Haupt and Andre Lukas 1303.1832</a:t>
            </a:r>
          </a:p>
          <a:p>
            <a:pPr algn="r"/>
            <a:r>
              <a:rPr lang="en-US" sz="2400" dirty="0" smtClean="0">
                <a:solidFill>
                  <a:srgbClr val="008000"/>
                </a:solidFill>
              </a:rPr>
              <a:t>1405.???? </a:t>
            </a:r>
            <a:endParaRPr lang="en-US" sz="2400" dirty="0" smtClean="0">
              <a:solidFill>
                <a:srgbClr val="008000"/>
              </a:solidFill>
            </a:endParaRPr>
          </a:p>
          <a:p>
            <a:pPr algn="r"/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008000"/>
                </a:solidFill>
              </a:rPr>
              <a:t>Lara Anderson, Andre Lukas and Burt Ovrut  1304.2704</a:t>
            </a:r>
          </a:p>
          <a:p>
            <a:pPr algn="r"/>
            <a:r>
              <a:rPr lang="en-US" sz="2400" dirty="0" smtClean="0">
                <a:solidFill>
                  <a:srgbClr val="008000"/>
                </a:solidFill>
              </a:rPr>
              <a:t>1107.5076</a:t>
            </a:r>
          </a:p>
          <a:p>
            <a:pPr algn="r"/>
            <a:r>
              <a:rPr lang="en-US" sz="2400" dirty="0" smtClean="0">
                <a:solidFill>
                  <a:srgbClr val="008000"/>
                </a:solidFill>
              </a:rPr>
              <a:t>1010.0255</a:t>
            </a:r>
          </a:p>
          <a:p>
            <a:pPr algn="r"/>
            <a:r>
              <a:rPr lang="en-US" sz="2400" dirty="0" smtClean="0"/>
              <a:t>and </a:t>
            </a:r>
            <a:r>
              <a:rPr lang="en-US" sz="2400" dirty="0">
                <a:solidFill>
                  <a:srgbClr val="008000"/>
                </a:solidFill>
              </a:rPr>
              <a:t>Lara Anderson and Eric Sharpe 1402.1532</a:t>
            </a:r>
            <a:endParaRPr lang="en-US" sz="2400" dirty="0" smtClean="0"/>
          </a:p>
          <a:p>
            <a:pPr algn="r"/>
            <a:endParaRPr lang="en-US" sz="2400" dirty="0"/>
          </a:p>
          <a:p>
            <a:r>
              <a:rPr lang="en-US" sz="2400" dirty="0" smtClean="0"/>
              <a:t>See also </a:t>
            </a:r>
            <a:r>
              <a:rPr lang="en-US" sz="2400" dirty="0" smtClean="0">
                <a:solidFill>
                  <a:srgbClr val="008000"/>
                </a:solidFill>
              </a:rPr>
              <a:t>Xenia de la Ossa and </a:t>
            </a:r>
            <a:r>
              <a:rPr lang="en-US" sz="2400" dirty="0" err="1" smtClean="0">
                <a:solidFill>
                  <a:srgbClr val="008000"/>
                </a:solidFill>
              </a:rPr>
              <a:t>Eirik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</a:rPr>
              <a:t>Svanes</a:t>
            </a:r>
            <a:r>
              <a:rPr lang="en-US" sz="2400" dirty="0" smtClean="0">
                <a:solidFill>
                  <a:srgbClr val="008000"/>
                </a:solidFill>
              </a:rPr>
              <a:t> 1402.1725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17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bhis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725" y="184150"/>
            <a:ext cx="6026150" cy="3876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51" y="4191000"/>
            <a:ext cx="838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dirty="0" smtClean="0"/>
              <a:t>Total number of “different” elliptic fibrations: 50,114,908.</a:t>
            </a:r>
          </a:p>
          <a:p>
            <a:pPr marL="285750" indent="-285750">
              <a:buFont typeface="Arial"/>
              <a:buChar char="•"/>
            </a:pPr>
            <a:r>
              <a:rPr lang="en-US" sz="3000" dirty="0" smtClean="0"/>
              <a:t>All manifolds with                       have at least one such fibration.</a:t>
            </a:r>
          </a:p>
          <a:p>
            <a:pPr marL="285750" indent="-285750">
              <a:buFont typeface="Arial"/>
              <a:buChar char="•"/>
            </a:pPr>
            <a:r>
              <a:rPr lang="en-US" sz="3000" dirty="0" smtClean="0"/>
              <a:t>Some information about sections also provided…</a:t>
            </a:r>
            <a:endParaRPr lang="en-US" sz="30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75" y="5124450"/>
            <a:ext cx="1790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65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1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Moduli in heterotic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86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8" y="-44304"/>
            <a:ext cx="8229600" cy="1143000"/>
          </a:xfrm>
        </p:spPr>
        <p:txBody>
          <a:bodyPr/>
          <a:lstStyle/>
          <a:p>
            <a:pPr algn="l"/>
            <a:r>
              <a:rPr lang="en-US" u="sng" dirty="0" smtClean="0">
                <a:solidFill>
                  <a:srgbClr val="0000FF"/>
                </a:solidFill>
              </a:rPr>
              <a:t>Warm up: Bundles on Calabi-Yau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01" y="1068098"/>
            <a:ext cx="8668342" cy="55371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moduli space of a Calabi-Yau compactification in the presence of a gauge bundle is </a:t>
            </a:r>
            <a:r>
              <a:rPr lang="en-US" i="1" dirty="0" smtClean="0"/>
              <a:t>not</a:t>
            </a:r>
            <a:r>
              <a:rPr lang="en-US" dirty="0" smtClean="0"/>
              <a:t> described in terms of</a:t>
            </a:r>
          </a:p>
          <a:p>
            <a:pPr marL="0" indent="0">
              <a:buNone/>
            </a:pPr>
            <a:endParaRPr lang="en-US" dirty="0" smtClean="0"/>
          </a:p>
          <a:p>
            <a:pPr lvl="3">
              <a:spcBef>
                <a:spcPts val="2472"/>
              </a:spcBef>
              <a:spcAft>
                <a:spcPts val="1200"/>
              </a:spcAft>
            </a:pPr>
            <a:r>
              <a:rPr lang="en-US" sz="3000" dirty="0" smtClean="0"/>
              <a:t>It is described in terms of a subspace of these cohomology groups determined by the kernel of certain maps</a:t>
            </a:r>
          </a:p>
          <a:p>
            <a:pPr lvl="3"/>
            <a:r>
              <a:rPr lang="en-US" sz="3000" dirty="0" smtClean="0"/>
              <a:t>Those maps are determined by the supergravity data of the solution.</a:t>
            </a:r>
            <a:endParaRPr lang="en-US" dirty="0"/>
          </a:p>
          <a:p>
            <a:r>
              <a:rPr lang="en-US" dirty="0" smtClean="0"/>
              <a:t>To see this we can analyze the supersymmetry conditions.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04" y="2605086"/>
            <a:ext cx="74549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9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790" y="176461"/>
            <a:ext cx="8814942" cy="6524719"/>
          </a:xfrm>
        </p:spPr>
        <p:txBody>
          <a:bodyPr/>
          <a:lstStyle/>
          <a:p>
            <a:r>
              <a:rPr lang="en-US" dirty="0" smtClean="0"/>
              <a:t>The conditions for the gauge field to be supersymmetric are the Hermitian Yang-Mills equations at zero slope: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Study perturbations obeying these equations:</a:t>
            </a:r>
          </a:p>
          <a:p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80" y="1983556"/>
            <a:ext cx="2120900" cy="6350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780" y="2194553"/>
            <a:ext cx="2768600" cy="4699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73" y="6007462"/>
            <a:ext cx="2882900" cy="4826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07" y="4617611"/>
            <a:ext cx="1752600" cy="4699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680" y="3837316"/>
            <a:ext cx="3035300" cy="4953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819" y="4943203"/>
            <a:ext cx="3086100" cy="5334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66" y="5227584"/>
            <a:ext cx="1981200" cy="469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1790" y="3867914"/>
            <a:ext cx="469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Perturb the complex structure: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715862" y="6010537"/>
            <a:ext cx="3078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nd the gauge field: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933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790" y="261719"/>
            <a:ext cx="8962210" cy="6554258"/>
          </a:xfrm>
        </p:spPr>
        <p:txBody>
          <a:bodyPr/>
          <a:lstStyle/>
          <a:p>
            <a:r>
              <a:rPr lang="en-US" dirty="0" smtClean="0"/>
              <a:t>Define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rewrite our equation in a more usable form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And work out the perturbed equation to first order: </a:t>
            </a:r>
            <a:endParaRPr lang="en-US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06" y="4883124"/>
            <a:ext cx="4127500" cy="6477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00" y="660400"/>
            <a:ext cx="3594100" cy="9398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80" y="2526362"/>
            <a:ext cx="6311900" cy="711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94200" y="6119800"/>
            <a:ext cx="6481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This equation is not of much practical use…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038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97" y="-58737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The Atiyah class: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197" y="883728"/>
            <a:ext cx="8860928" cy="5831397"/>
          </a:xfrm>
        </p:spPr>
        <p:txBody>
          <a:bodyPr/>
          <a:lstStyle/>
          <a:p>
            <a:r>
              <a:rPr lang="en-US" dirty="0" smtClean="0"/>
              <a:t>There is a description of this in terms of cohomology of a certain bundle: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49" y="2459066"/>
            <a:ext cx="6083300" cy="5334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47" y="5137415"/>
            <a:ext cx="1308100" cy="520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2125" y="2443191"/>
            <a:ext cx="123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Define:</a:t>
            </a:r>
            <a:endParaRPr lang="en-US" sz="2800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4" y="4279900"/>
            <a:ext cx="4889500" cy="533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2125" y="3365500"/>
            <a:ext cx="59396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Atiyah states that the moduli are not</a:t>
            </a:r>
            <a:endParaRPr lang="en-US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492125" y="5104117"/>
            <a:ext cx="18897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But rather:</a:t>
            </a:r>
            <a:endParaRPr lang="en-US" sz="3000" dirty="0"/>
          </a:p>
        </p:txBody>
      </p:sp>
      <p:sp>
        <p:nvSpPr>
          <p:cNvPr id="15" name="TextBox 14"/>
          <p:cNvSpPr txBox="1"/>
          <p:nvPr/>
        </p:nvSpPr>
        <p:spPr>
          <a:xfrm>
            <a:off x="596899" y="6066142"/>
            <a:ext cx="8785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How do we tie this in with our field theory analysis?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3286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45876"/>
            <a:ext cx="9004300" cy="6712124"/>
          </a:xfrm>
        </p:spPr>
        <p:txBody>
          <a:bodyPr/>
          <a:lstStyle/>
          <a:p>
            <a:r>
              <a:rPr lang="en-US" dirty="0" smtClean="0"/>
              <a:t>Take                    to vanish for simplicity</a:t>
            </a:r>
          </a:p>
          <a:p>
            <a:pPr>
              <a:spcBef>
                <a:spcPts val="1224"/>
              </a:spcBef>
            </a:pPr>
            <a:r>
              <a:rPr lang="en-US" dirty="0" smtClean="0"/>
              <a:t>Look at the long exact sequence in cohomology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</a:t>
            </a:r>
          </a:p>
          <a:p>
            <a:pPr>
              <a:spcBef>
                <a:spcPts val="1224"/>
              </a:spcBef>
            </a:pPr>
            <a:r>
              <a:rPr lang="en-US" dirty="0" smtClean="0"/>
              <a:t>Thus we see Atiyah claims the moduli are given by</a:t>
            </a:r>
          </a:p>
          <a:p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86" y="200093"/>
            <a:ext cx="1676400" cy="5207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34" y="1615918"/>
            <a:ext cx="5651500" cy="5334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211" y="2398638"/>
            <a:ext cx="5956300" cy="5334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311" y="3322396"/>
            <a:ext cx="1447800" cy="4699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82" y="4815441"/>
            <a:ext cx="84328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08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Concrete examples are known where we can calculate all this: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34318"/>
            <a:ext cx="8839200" cy="5247482"/>
          </a:xfrm>
        </p:spPr>
        <p:txBody>
          <a:bodyPr/>
          <a:lstStyle/>
          <a:p>
            <a:r>
              <a:rPr lang="en-US" dirty="0" smtClean="0"/>
              <a:t>Take the case of a simple SU(2) bundle: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Over the Calabi-Yau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408525"/>
            <a:ext cx="4533900" cy="406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129409"/>
            <a:ext cx="4432300" cy="5334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368800"/>
            <a:ext cx="3886200" cy="22987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149" y="5105400"/>
            <a:ext cx="1536700" cy="393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3124200"/>
            <a:ext cx="405162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/>
              <a:t>Extension is controlled by</a:t>
            </a:r>
            <a:endParaRPr lang="en-US" sz="2900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4386063"/>
            <a:ext cx="231345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/>
              <a:t>q</a:t>
            </a:r>
            <a:r>
              <a:rPr lang="en-US" sz="2900" dirty="0" err="1" smtClean="0"/>
              <a:t>uotiented</a:t>
            </a:r>
            <a:r>
              <a:rPr lang="en-US" sz="2900" dirty="0" smtClean="0"/>
              <a:t> by</a:t>
            </a:r>
            <a:endParaRPr lang="en-US" sz="2900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1" y="5799647"/>
            <a:ext cx="2667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/>
              <a:t>V. Braun: </a:t>
            </a:r>
          </a:p>
          <a:p>
            <a:r>
              <a:rPr lang="en-US" sz="2900" dirty="0" smtClean="0"/>
              <a:t>arXiv:1003.3235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052997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3352"/>
            <a:ext cx="8991600" cy="5821363"/>
          </a:xfrm>
        </p:spPr>
        <p:txBody>
          <a:bodyPr>
            <a:normAutofit/>
          </a:bodyPr>
          <a:lstStyle/>
          <a:p>
            <a:r>
              <a:rPr lang="en-US" sz="2900" dirty="0" smtClean="0"/>
              <a:t>Generically                                                               and so no such SU(2) bundle exists.</a:t>
            </a:r>
          </a:p>
          <a:p>
            <a:r>
              <a:rPr lang="en-US" sz="2900" dirty="0" smtClean="0"/>
              <a:t>At special loci in complex structure space this cohomology can jump to non-zero values and holomorphic SU(2) bundles can exist.</a:t>
            </a:r>
          </a:p>
          <a:p>
            <a:r>
              <a:rPr lang="en-US" sz="2900" dirty="0" smtClean="0"/>
              <a:t>The computation of which perturbations are allowed around points on these loci precisely reproduces the Atiyah calculation.</a:t>
            </a:r>
            <a:endParaRPr lang="en-US" sz="2900" dirty="0"/>
          </a:p>
        </p:txBody>
      </p:sp>
      <p:sp>
        <p:nvSpPr>
          <p:cNvPr id="4" name="TextBox 3"/>
          <p:cNvSpPr txBox="1"/>
          <p:nvPr/>
        </p:nvSpPr>
        <p:spPr>
          <a:xfrm>
            <a:off x="236733" y="340295"/>
            <a:ext cx="89813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/>
              <a:t>Take</a:t>
            </a:r>
            <a:endParaRPr lang="en-US" sz="29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09004"/>
            <a:ext cx="3835400" cy="46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938072"/>
            <a:ext cx="81033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/>
              <a:t>(this is equivariant and manifold is favourable so notation makes sense)</a:t>
            </a:r>
            <a:endParaRPr lang="en-US" sz="2900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70221"/>
            <a:ext cx="5029200" cy="49094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42999" y="6172200"/>
            <a:ext cx="2057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43200" y="5679757"/>
            <a:ext cx="6172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solidFill>
                  <a:srgbClr val="FF0000"/>
                </a:solidFill>
              </a:rPr>
              <a:t>Our goal becomes to map the loci where the Ext groups “jump”.</a:t>
            </a:r>
            <a:endParaRPr lang="en-US" sz="2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54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7" y="862942"/>
            <a:ext cx="9144000" cy="4251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738889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/>
              <a:t>Most general defining relation for this example:</a:t>
            </a:r>
            <a:endParaRPr lang="en-US" sz="29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245991"/>
            <a:ext cx="8077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/>
              <a:t>There are 10 complex structure parameters here (11 coefficients – the overall scale of the polynomial does not matter)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413301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75" y="36513"/>
            <a:ext cx="8229600" cy="1143000"/>
          </a:xfrm>
        </p:spPr>
        <p:txBody>
          <a:bodyPr/>
          <a:lstStyle/>
          <a:p>
            <a:pPr algn="l"/>
            <a:r>
              <a:rPr lang="en-US" u="sng" dirty="0" smtClean="0">
                <a:solidFill>
                  <a:srgbClr val="0000FF"/>
                </a:solidFill>
              </a:rPr>
              <a:t>The plan: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5461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Quick advert for a class of Calabi-Yau fourfolds.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8000"/>
                </a:solidFill>
              </a:rPr>
              <a:t>Discussion of moduli in heterotic:	</a:t>
            </a:r>
          </a:p>
          <a:p>
            <a:pPr lvl="1"/>
            <a:r>
              <a:rPr lang="en-US" dirty="0" smtClean="0"/>
              <a:t>Warm up with a well known, relatively simple case.</a:t>
            </a:r>
          </a:p>
          <a:p>
            <a:pPr lvl="1"/>
            <a:r>
              <a:rPr lang="en-US" dirty="0" smtClean="0"/>
              <a:t>Move on to discuss moduli of some Strominger system compactifications in terms of ordinary bundle valued cohomology.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899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525963"/>
          </a:xfrm>
        </p:spPr>
        <p:txBody>
          <a:bodyPr>
            <a:normAutofit/>
          </a:bodyPr>
          <a:lstStyle/>
          <a:p>
            <a:r>
              <a:rPr lang="en-US" sz="2900" dirty="0" smtClean="0"/>
              <a:t>We find 25 distinct loci in complex structure moduli space that you can be restricted to.</a:t>
            </a:r>
            <a:endParaRPr lang="en-US" sz="29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8077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/>
              <a:t>w</a:t>
            </a:r>
            <a:r>
              <a:rPr lang="en-US" sz="2900" dirty="0" smtClean="0"/>
              <a:t>here do we get stabilized to in complex structure moduli space?</a:t>
            </a:r>
            <a:endParaRPr lang="en-US" sz="2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1" y="2203964"/>
            <a:ext cx="4612252" cy="44958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2306855"/>
            <a:ext cx="41910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 smtClean="0"/>
              <a:t>Some of these are isolated points in complex structure space.</a:t>
            </a:r>
          </a:p>
          <a:p>
            <a:r>
              <a:rPr lang="en-US" sz="2900" dirty="0" smtClean="0">
                <a:solidFill>
                  <a:srgbClr val="FF0000"/>
                </a:solidFill>
              </a:rPr>
              <a:t>Unfortunately we have to be more careful:</a:t>
            </a:r>
            <a:r>
              <a:rPr lang="en-US" sz="2900" dirty="0" smtClean="0"/>
              <a:t> </a:t>
            </a:r>
            <a:br>
              <a:rPr lang="en-US" sz="2900" dirty="0" smtClean="0"/>
            </a:br>
            <a:r>
              <a:rPr lang="en-US" sz="2900" dirty="0" smtClean="0"/>
              <a:t>we must also check the CY is smooth on each of these loci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50529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48896" y="873695"/>
            <a:ext cx="4279900" cy="6047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900" dirty="0" smtClean="0"/>
              <a:t>In this case only one of the loci is smooth (stabilizes 6 moduli):</a:t>
            </a:r>
          </a:p>
          <a:p>
            <a:pPr marL="285750" indent="-285750">
              <a:buFont typeface="Arial"/>
              <a:buChar char="•"/>
            </a:pPr>
            <a:endParaRPr lang="en-US" sz="2900" dirty="0"/>
          </a:p>
          <a:p>
            <a:pPr marL="285750" indent="-285750">
              <a:buFont typeface="Arial"/>
              <a:buChar char="•"/>
            </a:pPr>
            <a:endParaRPr lang="en-US" sz="2900" dirty="0" smtClean="0"/>
          </a:p>
          <a:p>
            <a:pPr marL="285750" indent="-285750">
              <a:buFont typeface="Arial"/>
              <a:buChar char="•"/>
            </a:pPr>
            <a:endParaRPr lang="en-US" sz="2900" dirty="0"/>
          </a:p>
          <a:p>
            <a:pPr marL="285750" indent="-285750">
              <a:buFont typeface="Arial"/>
              <a:buChar char="•"/>
            </a:pPr>
            <a:endParaRPr lang="en-US" sz="2900" dirty="0" smtClean="0"/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900" dirty="0" smtClean="0"/>
              <a:t>May ask if the singular CY’s can be resolved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900" dirty="0" smtClean="0"/>
              <a:t>The answer is definitely yes, at least for some of the </a:t>
            </a:r>
            <a:r>
              <a:rPr lang="en-US" sz="2900" dirty="0" smtClean="0"/>
              <a:t>cases (see arXiv:1304.2704).</a:t>
            </a:r>
            <a:endParaRPr lang="en-US" sz="2900" dirty="0" smtClean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96" y="2468878"/>
            <a:ext cx="3331321" cy="322701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96" y="2926078"/>
            <a:ext cx="4279900" cy="448976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96" y="3459478"/>
            <a:ext cx="2811860" cy="4349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236" y="800457"/>
            <a:ext cx="4287993" cy="5791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0338" y="152400"/>
            <a:ext cx="562183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solidFill>
                  <a:srgbClr val="0000FF"/>
                </a:solidFill>
              </a:rPr>
              <a:t>The degree of singularity of the loci:</a:t>
            </a:r>
            <a:endParaRPr lang="en-US" sz="29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76" y="-90487"/>
            <a:ext cx="8229600" cy="1143000"/>
          </a:xfrm>
        </p:spPr>
        <p:txBody>
          <a:bodyPr/>
          <a:lstStyle/>
          <a:p>
            <a:pPr algn="l"/>
            <a:r>
              <a:rPr lang="en-US" u="sng" dirty="0" smtClean="0">
                <a:solidFill>
                  <a:srgbClr val="0000FF"/>
                </a:solidFill>
              </a:rPr>
              <a:t>Non-Kähler Compactifications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701" y="1316665"/>
            <a:ext cx="8859348" cy="5136532"/>
          </a:xfrm>
        </p:spPr>
        <p:txBody>
          <a:bodyPr/>
          <a:lstStyle/>
          <a:p>
            <a:r>
              <a:rPr lang="en-US" dirty="0" smtClean="0"/>
              <a:t>The most general                heterotic compactification with maximally symmetric 4d space:</a:t>
            </a:r>
          </a:p>
          <a:p>
            <a:pPr lvl="1"/>
            <a:r>
              <a:rPr lang="en-US" dirty="0" smtClean="0"/>
              <a:t>Complex manifold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91" y="3568233"/>
            <a:ext cx="2768600" cy="469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5422301"/>
            <a:ext cx="2120900" cy="6350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4228958"/>
            <a:ext cx="6692900" cy="9398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5406426"/>
            <a:ext cx="3441700" cy="63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89252" y="929015"/>
            <a:ext cx="2563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Hull, Strominger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1398597"/>
            <a:ext cx="1257300" cy="393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25594" y="6191587"/>
            <a:ext cx="519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Gillard, Papadopoulos and </a:t>
            </a:r>
            <a:r>
              <a:rPr lang="en-US" sz="2800" dirty="0" err="1" smtClean="0">
                <a:solidFill>
                  <a:srgbClr val="008000"/>
                </a:solidFill>
              </a:rPr>
              <a:t>Tsimpis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3492500"/>
            <a:ext cx="3365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6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3076" y="-90487"/>
            <a:ext cx="8229600" cy="1143000"/>
          </a:xfrm>
        </p:spPr>
        <p:txBody>
          <a:bodyPr/>
          <a:lstStyle/>
          <a:p>
            <a:pPr algn="l"/>
            <a:r>
              <a:rPr lang="en-US" u="sng" dirty="0" smtClean="0">
                <a:solidFill>
                  <a:srgbClr val="0000FF"/>
                </a:solidFill>
              </a:rPr>
              <a:t>Non-Kähler Compactifications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0701" y="1316665"/>
            <a:ext cx="8859348" cy="5136532"/>
          </a:xfrm>
        </p:spPr>
        <p:txBody>
          <a:bodyPr/>
          <a:lstStyle/>
          <a:p>
            <a:r>
              <a:rPr lang="en-US" dirty="0" smtClean="0"/>
              <a:t>The most general                heterotic compactification with maximally symmetric 4d space:</a:t>
            </a:r>
          </a:p>
          <a:p>
            <a:pPr lvl="1"/>
            <a:r>
              <a:rPr lang="en-US" dirty="0" smtClean="0"/>
              <a:t>Complex manifold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91" y="3568233"/>
            <a:ext cx="2768600" cy="469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5422301"/>
            <a:ext cx="2120900" cy="6350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4228958"/>
            <a:ext cx="6692900" cy="9398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5406426"/>
            <a:ext cx="3441700" cy="63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89252" y="929015"/>
            <a:ext cx="2563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Hull, Strominger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1398597"/>
            <a:ext cx="1257300" cy="393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25594" y="6191587"/>
            <a:ext cx="519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Gillard, Papadopoulos and </a:t>
            </a:r>
            <a:r>
              <a:rPr lang="en-US" sz="2800" dirty="0" err="1" smtClean="0">
                <a:solidFill>
                  <a:srgbClr val="008000"/>
                </a:solidFill>
              </a:rPr>
              <a:t>Tsimpis</a:t>
            </a:r>
            <a:endParaRPr lang="en-US" sz="2800" dirty="0">
              <a:solidFill>
                <a:srgbClr val="008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3125" y="3444875"/>
            <a:ext cx="3365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3125" y="3444875"/>
            <a:ext cx="0" cy="6408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73125" y="4085758"/>
            <a:ext cx="3365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238625" y="3444875"/>
            <a:ext cx="0" cy="6408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3492500"/>
            <a:ext cx="3365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7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93076" y="-90487"/>
            <a:ext cx="8229600" cy="1143000"/>
          </a:xfrm>
        </p:spPr>
        <p:txBody>
          <a:bodyPr/>
          <a:lstStyle/>
          <a:p>
            <a:pPr algn="l"/>
            <a:r>
              <a:rPr lang="en-US" u="sng" dirty="0" smtClean="0">
                <a:solidFill>
                  <a:srgbClr val="0000FF"/>
                </a:solidFill>
              </a:rPr>
              <a:t>Non-Kähler Compactifications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40701" y="1316665"/>
            <a:ext cx="8859348" cy="5136532"/>
          </a:xfrm>
        </p:spPr>
        <p:txBody>
          <a:bodyPr/>
          <a:lstStyle/>
          <a:p>
            <a:r>
              <a:rPr lang="en-US" dirty="0" smtClean="0"/>
              <a:t>The most general                heterotic compactification with maximally symmetric 4d space:</a:t>
            </a:r>
          </a:p>
          <a:p>
            <a:pPr lvl="1"/>
            <a:r>
              <a:rPr lang="en-US" dirty="0" smtClean="0"/>
              <a:t>Complex manifold</a:t>
            </a:r>
            <a:endParaRPr lang="en-US" dirty="0"/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91" y="3568233"/>
            <a:ext cx="2768600" cy="4699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5422301"/>
            <a:ext cx="2120900" cy="6350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4228958"/>
            <a:ext cx="6692900" cy="9398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5406426"/>
            <a:ext cx="3441700" cy="635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389252" y="929015"/>
            <a:ext cx="2563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Hull, Strominger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1398597"/>
            <a:ext cx="1257300" cy="3937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825594" y="6191587"/>
            <a:ext cx="519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Gillard, Papadopoulos and </a:t>
            </a:r>
            <a:r>
              <a:rPr lang="en-US" sz="2800" dirty="0" err="1" smtClean="0">
                <a:solidFill>
                  <a:srgbClr val="008000"/>
                </a:solidFill>
              </a:rPr>
              <a:t>Tsimpis</a:t>
            </a:r>
            <a:endParaRPr lang="en-US" sz="2800" dirty="0">
              <a:solidFill>
                <a:srgbClr val="008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73125" y="3397250"/>
            <a:ext cx="71765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73125" y="3397250"/>
            <a:ext cx="0" cy="18980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73125" y="5269434"/>
            <a:ext cx="7191375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8049626" y="3397250"/>
            <a:ext cx="0" cy="1872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3492500"/>
            <a:ext cx="3365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8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9" y="187326"/>
            <a:ext cx="8829675" cy="652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Perturb all of the fields just as we did in the Calabi-Yau case: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And look at what the first order perturbation to the supersymmetry relations looks like…</a:t>
            </a:r>
            <a:br>
              <a:rPr lang="en-US" dirty="0" smtClean="0"/>
            </a:b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In what follows I consider manifolds obeying the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-lemma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80" y="1456066"/>
            <a:ext cx="3035300" cy="4953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223" y="1468766"/>
            <a:ext cx="2882900" cy="4826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2235200"/>
            <a:ext cx="2730500" cy="4826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2949575"/>
            <a:ext cx="8483600" cy="9398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50" y="5848350"/>
            <a:ext cx="533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9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49" y="4587875"/>
            <a:ext cx="8747125" cy="241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For the perturbation analysis the Atiyah computation goes through unchanged.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The other equations are somewhat more messy: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9875" y="238125"/>
            <a:ext cx="86995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Lemma:</a:t>
            </a:r>
            <a:r>
              <a:rPr lang="en-US" sz="3000" dirty="0"/>
              <a:t> Let </a:t>
            </a:r>
            <a:r>
              <a:rPr lang="en-US" sz="3000" dirty="0" smtClean="0"/>
              <a:t>      be </a:t>
            </a:r>
            <a:r>
              <a:rPr lang="en-US" sz="3000" dirty="0"/>
              <a:t>a compact </a:t>
            </a:r>
            <a:r>
              <a:rPr lang="en-US" sz="3000" dirty="0" smtClean="0"/>
              <a:t>Kähler </a:t>
            </a:r>
            <a:r>
              <a:rPr lang="en-US" sz="3000" dirty="0"/>
              <a:t>manifold. For </a:t>
            </a:r>
            <a:r>
              <a:rPr lang="en-US" sz="3000" dirty="0" smtClean="0"/>
              <a:t>     </a:t>
            </a:r>
            <a:r>
              <a:rPr lang="en-US" sz="3000" dirty="0"/>
              <a:t>a </a:t>
            </a:r>
            <a:r>
              <a:rPr lang="en-US" sz="3000" dirty="0" smtClean="0"/>
              <a:t> 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  -</a:t>
            </a:r>
            <a:r>
              <a:rPr lang="en-US" sz="3000" dirty="0"/>
              <a:t>closed  </a:t>
            </a:r>
            <a:r>
              <a:rPr lang="en-US" sz="3000" dirty="0" smtClean="0"/>
              <a:t>           form</a:t>
            </a:r>
            <a:r>
              <a:rPr lang="en-US" sz="3000" dirty="0"/>
              <a:t>, the following statements are equivalent. </a:t>
            </a:r>
            <a:endParaRPr lang="en-US" sz="3000" dirty="0" smtClean="0"/>
          </a:p>
          <a:p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355600"/>
            <a:ext cx="381000" cy="3175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803275"/>
            <a:ext cx="228600" cy="3302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803275"/>
            <a:ext cx="864458" cy="43815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150" y="336550"/>
            <a:ext cx="330200" cy="3429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1992452"/>
            <a:ext cx="6438900" cy="4064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25" y="2679700"/>
            <a:ext cx="5867400" cy="48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0850" y="3573502"/>
            <a:ext cx="8417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For some     ,     ,     ,      and     .</a:t>
            </a:r>
            <a:endParaRPr lang="en-US" sz="3000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50" y="3667125"/>
            <a:ext cx="342900" cy="3556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75" y="3635375"/>
            <a:ext cx="444500" cy="3810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3641725"/>
            <a:ext cx="546100" cy="3810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3578225"/>
            <a:ext cx="342900" cy="4445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3589377"/>
            <a:ext cx="342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57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8" y="1524081"/>
            <a:ext cx="8988425" cy="6746793"/>
          </a:xfrm>
        </p:spPr>
        <p:txBody>
          <a:bodyPr/>
          <a:lstStyle/>
          <a:p>
            <a:r>
              <a:rPr lang="en-US" dirty="0" smtClean="0"/>
              <a:t>Totally anti-holomorphic part of       </a:t>
            </a:r>
            <a:r>
              <a:rPr lang="en-US" dirty="0" err="1" smtClean="0"/>
              <a:t>eqn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Remaining components: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49" y="2397207"/>
            <a:ext cx="8880475" cy="712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499" y="3374496"/>
            <a:ext cx="6826250" cy="705379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4" y="3619500"/>
            <a:ext cx="419100" cy="2540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1666875"/>
            <a:ext cx="393700" cy="317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" y="5194817"/>
            <a:ext cx="4540250" cy="6757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2648" y="5184899"/>
            <a:ext cx="3959225" cy="68567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429499" y="4746625"/>
            <a:ext cx="539750" cy="4164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875" y="6029325"/>
            <a:ext cx="8620124" cy="703684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50799" y="111207"/>
            <a:ext cx="8988425" cy="6746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Atiyah analysis:</a:t>
            </a:r>
            <a:endParaRPr lang="en-US" dirty="0"/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4" y="801529"/>
            <a:ext cx="3733800" cy="58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28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03200"/>
            <a:ext cx="8813800" cy="7956550"/>
          </a:xfrm>
        </p:spPr>
        <p:txBody>
          <a:bodyPr>
            <a:normAutofit/>
          </a:bodyPr>
          <a:lstStyle/>
          <a:p>
            <a:r>
              <a:rPr lang="en-US" dirty="0" smtClean="0"/>
              <a:t>How do we interpret this result?</a:t>
            </a:r>
          </a:p>
          <a:p>
            <a:pPr lvl="1"/>
            <a:r>
              <a:rPr lang="en-US" sz="3000" dirty="0" smtClean="0"/>
              <a:t>Proceed by analogy with the Atiyah case:</a:t>
            </a:r>
          </a:p>
          <a:p>
            <a:pPr marL="57150" indent="0">
              <a:spcBef>
                <a:spcPts val="2424"/>
              </a:spcBef>
              <a:buNone/>
            </a:pPr>
            <a:r>
              <a:rPr lang="en-US" sz="3000" dirty="0" smtClean="0"/>
              <a:t>Define a bundle     :</a:t>
            </a:r>
          </a:p>
          <a:p>
            <a:pPr marL="57150" indent="0">
              <a:spcBef>
                <a:spcPts val="2424"/>
              </a:spcBef>
              <a:buNone/>
            </a:pPr>
            <a:endParaRPr lang="en-US" sz="3000" dirty="0"/>
          </a:p>
          <a:p>
            <a:pPr marL="57150" indent="0">
              <a:spcBef>
                <a:spcPts val="2424"/>
              </a:spcBef>
              <a:buNone/>
            </a:pPr>
            <a:r>
              <a:rPr lang="en-US" sz="3000" dirty="0" smtClean="0"/>
              <a:t>and a bundle     :</a:t>
            </a:r>
            <a:br>
              <a:rPr lang="en-US" sz="3000" dirty="0" smtClean="0"/>
            </a:br>
            <a:endParaRPr lang="en-US" sz="3000" dirty="0" smtClean="0"/>
          </a:p>
          <a:p>
            <a:pPr marL="57150" indent="0">
              <a:spcBef>
                <a:spcPts val="2424"/>
              </a:spcBef>
              <a:buNone/>
            </a:pPr>
            <a:endParaRPr lang="en-US" sz="3000" dirty="0"/>
          </a:p>
          <a:p>
            <a:pPr marL="57150" indent="0">
              <a:spcBef>
                <a:spcPts val="4224"/>
              </a:spcBef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We claim the cohomology                  precisely encapsulates the allowed deformations.</a:t>
            </a:r>
            <a:br>
              <a:rPr lang="en-US" sz="3000" dirty="0" smtClean="0">
                <a:solidFill>
                  <a:srgbClr val="FF0000"/>
                </a:solidFill>
              </a:rPr>
            </a:b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2317750"/>
            <a:ext cx="8775700" cy="469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75" y="1644650"/>
            <a:ext cx="317500" cy="3937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75" y="3178175"/>
            <a:ext cx="355600" cy="342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25" y="3898900"/>
            <a:ext cx="5054600" cy="45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98116" y="4603750"/>
            <a:ext cx="4918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8000"/>
                </a:solidFill>
              </a:rPr>
              <a:t>Baraglia</a:t>
            </a:r>
            <a:r>
              <a:rPr lang="en-US" sz="2800" dirty="0" smtClean="0">
                <a:solidFill>
                  <a:srgbClr val="008000"/>
                </a:solidFill>
              </a:rPr>
              <a:t> and </a:t>
            </a:r>
            <a:r>
              <a:rPr lang="en-US" sz="2800" dirty="0" err="1" smtClean="0">
                <a:solidFill>
                  <a:srgbClr val="008000"/>
                </a:solidFill>
              </a:rPr>
              <a:t>Hekmati</a:t>
            </a:r>
            <a:r>
              <a:rPr lang="en-US" sz="2800" dirty="0" smtClean="0">
                <a:solidFill>
                  <a:srgbClr val="008000"/>
                </a:solidFill>
              </a:rPr>
              <a:t> 1308.5159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50" y="5343525"/>
            <a:ext cx="1308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2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266700"/>
            <a:ext cx="8718550" cy="6369050"/>
          </a:xfrm>
        </p:spPr>
        <p:txBody>
          <a:bodyPr/>
          <a:lstStyle/>
          <a:p>
            <a:r>
              <a:rPr lang="en-US" dirty="0" smtClean="0"/>
              <a:t>To make contact with the field theory we again look at the associated long exact sequences in cohomology.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40" y="2082091"/>
            <a:ext cx="6070600" cy="5207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794" y="2805354"/>
            <a:ext cx="4584700" cy="52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8147" y="3494127"/>
            <a:ext cx="7732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and</a:t>
            </a:r>
            <a:endParaRPr lang="en-US" sz="30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40" y="4311650"/>
            <a:ext cx="8331200" cy="5207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4453"/>
            <a:ext cx="9144000" cy="5128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33866" y="5993626"/>
            <a:ext cx="63745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Do the sequence chasing and you find…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87270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238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Calabi-Yau Fourfolds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13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90" y="2326924"/>
            <a:ext cx="8946910" cy="4525963"/>
          </a:xfrm>
        </p:spPr>
        <p:txBody>
          <a:bodyPr/>
          <a:lstStyle/>
          <a:p>
            <a:r>
              <a:rPr lang="en-US" sz="3000" dirty="0" smtClean="0"/>
              <a:t>This is a subspace of</a:t>
            </a:r>
          </a:p>
          <a:p>
            <a:pPr marL="400050" lvl="1" indent="0">
              <a:spcBef>
                <a:spcPts val="2568"/>
              </a:spcBef>
              <a:buNone/>
            </a:pPr>
            <a:endParaRPr lang="en-US" sz="3000" dirty="0" smtClean="0"/>
          </a:p>
          <a:p>
            <a:pPr marL="400050" lvl="1" indent="0">
              <a:spcBef>
                <a:spcPts val="2568"/>
              </a:spcBef>
              <a:buNone/>
            </a:pPr>
            <a:r>
              <a:rPr lang="en-US" sz="3000" dirty="0" smtClean="0"/>
              <a:t>defined </a:t>
            </a:r>
            <a:r>
              <a:rPr lang="en-US" sz="3000" dirty="0" smtClean="0"/>
              <a:t>by maps determined by the supergravity data.</a:t>
            </a:r>
          </a:p>
          <a:p>
            <a:pPr>
              <a:spcBef>
                <a:spcPts val="168"/>
              </a:spcBef>
            </a:pPr>
            <a:r>
              <a:rPr lang="en-US" sz="3000" dirty="0" smtClean="0"/>
              <a:t>All maps are well defined, as are the extensions.</a:t>
            </a:r>
          </a:p>
          <a:p>
            <a:pPr>
              <a:spcBef>
                <a:spcPts val="168"/>
              </a:spcBef>
            </a:pPr>
            <a:r>
              <a:rPr lang="en-US" sz="3000" dirty="0" smtClean="0">
                <a:solidFill>
                  <a:srgbClr val="FF0000"/>
                </a:solidFill>
              </a:rPr>
              <a:t>This precisely matches the supergravity computation</a:t>
            </a:r>
            <a:r>
              <a:rPr lang="en-US" sz="3000" dirty="0" smtClean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168"/>
              </a:spcBef>
            </a:pPr>
            <a:r>
              <a:rPr lang="en-US" sz="3000" dirty="0" smtClean="0"/>
              <a:t>Reduces to </a:t>
            </a:r>
            <a:r>
              <a:rPr lang="en-US" sz="3000" dirty="0" err="1" smtClean="0"/>
              <a:t>Sharpe,Melnikov</a:t>
            </a:r>
            <a:r>
              <a:rPr lang="en-US" sz="3000" dirty="0" smtClean="0"/>
              <a:t> arXiv:1110.1886 as</a:t>
            </a:r>
            <a:br>
              <a:rPr lang="en-US" sz="3000" dirty="0" smtClean="0"/>
            </a:br>
            <a:r>
              <a:rPr lang="en-US" sz="3000" dirty="0" smtClean="0"/>
              <a:t>                 . </a:t>
            </a:r>
            <a:endParaRPr lang="en-US" sz="3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764"/>
            <a:ext cx="8908468" cy="2069445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0" y="2860053"/>
            <a:ext cx="6918325" cy="483222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25" y="3394201"/>
            <a:ext cx="3286046" cy="484632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6318250"/>
            <a:ext cx="1333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8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A few comments on the structure: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143000"/>
            <a:ext cx="8893176" cy="541337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000" dirty="0" smtClean="0"/>
              <a:t>One can easily generalize to the case where</a:t>
            </a:r>
            <a:br>
              <a:rPr lang="en-US" sz="3000" dirty="0" smtClean="0"/>
            </a:br>
            <a:r>
              <a:rPr lang="en-US" sz="3000" dirty="0" smtClean="0"/>
              <a:t>                         . </a:t>
            </a:r>
          </a:p>
          <a:p>
            <a:pPr>
              <a:spcAft>
                <a:spcPts val="1200"/>
              </a:spcAft>
            </a:pPr>
            <a:r>
              <a:rPr lang="en-US" sz="3000" dirty="0" smtClean="0"/>
              <a:t>The overall volume is only a modulus in the CY case.</a:t>
            </a:r>
          </a:p>
          <a:p>
            <a:pPr>
              <a:spcAft>
                <a:spcPts val="1200"/>
              </a:spcAft>
            </a:pPr>
            <a:r>
              <a:rPr lang="en-US" sz="3000" dirty="0" smtClean="0"/>
              <a:t>Unlike in the Atiyah story, the bundle moduli are constrained by the map structure here.</a:t>
            </a:r>
            <a:endParaRPr lang="en-US" sz="3000" dirty="0"/>
          </a:p>
          <a:p>
            <a:pPr>
              <a:spcAft>
                <a:spcPts val="1200"/>
              </a:spcAft>
            </a:pPr>
            <a:r>
              <a:rPr lang="en-US" sz="3000" dirty="0" smtClean="0"/>
              <a:t>Matter can be included in the analysis, simply by thinking of it as the moduli of an E8 bundle.</a:t>
            </a:r>
          </a:p>
          <a:p>
            <a:pPr>
              <a:spcAft>
                <a:spcPts val="1200"/>
              </a:spcAft>
            </a:pPr>
            <a:r>
              <a:rPr lang="en-US" sz="3000" dirty="0" smtClean="0"/>
              <a:t>There </a:t>
            </a:r>
            <a:r>
              <a:rPr lang="en-US" sz="3000" dirty="0" smtClean="0"/>
              <a:t>seems to be a </a:t>
            </a:r>
            <a:r>
              <a:rPr lang="en-US" sz="3000" dirty="0" smtClean="0"/>
              <a:t>nice mathematical interpretation of all of this…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686719"/>
            <a:ext cx="2032000" cy="416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8241" y="5857875"/>
            <a:ext cx="4918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err="1" smtClean="0">
                <a:solidFill>
                  <a:srgbClr val="008000"/>
                </a:solidFill>
              </a:rPr>
              <a:t>Baraglia</a:t>
            </a:r>
            <a:r>
              <a:rPr lang="en-US" sz="2800" dirty="0" smtClean="0">
                <a:solidFill>
                  <a:srgbClr val="008000"/>
                </a:solidFill>
              </a:rPr>
              <a:t> and </a:t>
            </a:r>
            <a:r>
              <a:rPr lang="en-US" sz="2800" dirty="0" err="1" smtClean="0">
                <a:solidFill>
                  <a:srgbClr val="008000"/>
                </a:solidFill>
              </a:rPr>
              <a:t>Hekmati</a:t>
            </a:r>
            <a:r>
              <a:rPr lang="en-US" sz="2800" dirty="0" smtClean="0">
                <a:solidFill>
                  <a:srgbClr val="008000"/>
                </a:solidFill>
              </a:rPr>
              <a:t> 1308.5159</a:t>
            </a:r>
          </a:p>
          <a:p>
            <a:pPr algn="r"/>
            <a:r>
              <a:rPr lang="en-US" sz="2800" dirty="0" smtClean="0">
                <a:solidFill>
                  <a:srgbClr val="008000"/>
                </a:solidFill>
              </a:rPr>
              <a:t>Garcia-Fernandez 1304.4294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0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49" y="-15875"/>
            <a:ext cx="8229600" cy="1143000"/>
          </a:xfrm>
        </p:spPr>
        <p:txBody>
          <a:bodyPr/>
          <a:lstStyle/>
          <a:p>
            <a:pPr algn="l"/>
            <a:r>
              <a:rPr lang="en-US" u="sng" dirty="0" smtClean="0">
                <a:solidFill>
                  <a:srgbClr val="0000FF"/>
                </a:solidFill>
              </a:rPr>
              <a:t>Conclusions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949" y="1017588"/>
            <a:ext cx="8607425" cy="5649912"/>
          </a:xfrm>
        </p:spPr>
        <p:txBody>
          <a:bodyPr>
            <a:normAutofit/>
          </a:bodyPr>
          <a:lstStyle/>
          <a:p>
            <a:r>
              <a:rPr lang="en-US" dirty="0" smtClean="0"/>
              <a:t>For the case where a non-Kähler heterotic compactification obeys the       -lemma:</a:t>
            </a:r>
          </a:p>
          <a:p>
            <a:pPr lvl="1">
              <a:spcBef>
                <a:spcPts val="1872"/>
              </a:spcBef>
            </a:pPr>
            <a:r>
              <a:rPr lang="en-US" dirty="0" smtClean="0"/>
              <a:t>The moduli are given by subgroups of the usual sheaf cohomology groups.</a:t>
            </a:r>
          </a:p>
          <a:p>
            <a:pPr lvl="1">
              <a:spcBef>
                <a:spcPts val="1872"/>
              </a:spcBef>
            </a:pPr>
            <a:r>
              <a:rPr lang="en-US" dirty="0" smtClean="0"/>
              <a:t>The subgroups of interest are determined by kernels and </a:t>
            </a:r>
            <a:r>
              <a:rPr lang="en-US" dirty="0" err="1" smtClean="0"/>
              <a:t>cokernels</a:t>
            </a:r>
            <a:r>
              <a:rPr lang="en-US" dirty="0" smtClean="0"/>
              <a:t> of maps determined by the supergravity data</a:t>
            </a:r>
          </a:p>
          <a:p>
            <a:pPr lvl="1">
              <a:spcBef>
                <a:spcPts val="1872"/>
              </a:spcBef>
            </a:pPr>
            <a:r>
              <a:rPr lang="en-US" dirty="0" smtClean="0"/>
              <a:t>This all has a nice mathematical interpretation in terms of Courant </a:t>
            </a:r>
            <a:r>
              <a:rPr lang="en-US" dirty="0" err="1" smtClean="0"/>
              <a:t>algebroids</a:t>
            </a:r>
            <a:r>
              <a:rPr lang="en-US" dirty="0" smtClean="0"/>
              <a:t> (transitive and exact) </a:t>
            </a:r>
            <a:r>
              <a:rPr lang="en-US" dirty="0" smtClean="0"/>
              <a:t>and, it seems, in terms of generalized </a:t>
            </a:r>
            <a:r>
              <a:rPr lang="en-US" dirty="0" smtClean="0"/>
              <a:t>complex structures on the total space of certain bundles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25" y="1558925"/>
            <a:ext cx="533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32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pPr algn="l"/>
            <a:r>
              <a:rPr lang="en-US" u="sng" dirty="0" smtClean="0">
                <a:solidFill>
                  <a:srgbClr val="0000FF"/>
                </a:solidFill>
              </a:rPr>
              <a:t>A Class of Calabi-Yau Four-folds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5638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/>
              <a:t>We would like to </a:t>
            </a:r>
            <a:r>
              <a:rPr lang="en-US" sz="2800" dirty="0" smtClean="0"/>
              <a:t>find a description of all Calabi</a:t>
            </a:r>
            <a:r>
              <a:rPr lang="en-US" sz="2800" dirty="0" smtClean="0"/>
              <a:t>-Yau four-folds which are complete intersections in products of projective spaces.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Three-fold list has proved to be very useful:</a:t>
            </a:r>
          </a:p>
          <a:p>
            <a:pPr lvl="2">
              <a:spcBef>
                <a:spcPts val="0"/>
              </a:spcBef>
            </a:pPr>
            <a:r>
              <a:rPr lang="en-US" dirty="0" err="1" smtClean="0"/>
              <a:t>Hübsch</a:t>
            </a:r>
            <a:r>
              <a:rPr lang="en-US" dirty="0" smtClean="0"/>
              <a:t>, </a:t>
            </a:r>
            <a:r>
              <a:rPr lang="en-US" dirty="0" err="1" smtClean="0"/>
              <a:t>Commun.Math.Phys</a:t>
            </a:r>
            <a:r>
              <a:rPr lang="en-US" dirty="0" smtClean="0"/>
              <a:t>. 108 (1987) 291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Green et al, </a:t>
            </a:r>
            <a:r>
              <a:rPr lang="en-US" dirty="0" err="1" smtClean="0"/>
              <a:t>Commun.Math.Phys</a:t>
            </a:r>
            <a:r>
              <a:rPr lang="en-US" dirty="0" smtClean="0"/>
              <a:t>. 109 (1987) 99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Candelas et al, </a:t>
            </a:r>
            <a:r>
              <a:rPr lang="en-US" dirty="0" err="1" smtClean="0"/>
              <a:t>Nucl.Phys</a:t>
            </a:r>
            <a:r>
              <a:rPr lang="en-US" dirty="0" smtClean="0"/>
              <a:t>. B 298 (1988) 493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Candelas et al, </a:t>
            </a:r>
            <a:r>
              <a:rPr lang="en-US" dirty="0" err="1" smtClean="0"/>
              <a:t>Nucl.Phys</a:t>
            </a:r>
            <a:r>
              <a:rPr lang="en-US" dirty="0" smtClean="0"/>
              <a:t>. B 306 (1988) 113</a:t>
            </a:r>
          </a:p>
          <a:p>
            <a:pPr lvl="1">
              <a:spcBef>
                <a:spcPts val="1272"/>
              </a:spcBef>
              <a:spcAft>
                <a:spcPts val="600"/>
              </a:spcAft>
            </a:pPr>
            <a:r>
              <a:rPr lang="en-US" dirty="0" smtClean="0"/>
              <a:t>There are </a:t>
            </a:r>
            <a:r>
              <a:rPr lang="en-US" dirty="0" smtClean="0">
                <a:solidFill>
                  <a:srgbClr val="FF0000"/>
                </a:solidFill>
              </a:rPr>
              <a:t>7890</a:t>
            </a:r>
            <a:r>
              <a:rPr lang="en-US" dirty="0" smtClean="0"/>
              <a:t> elements in the data set.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Generating the equivalent four-fold list involves qualitative and quantitative changes…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8557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55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Complete Intersections in Products of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rojective Spaces.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5143" cy="4525963"/>
          </a:xfrm>
        </p:spPr>
        <p:txBody>
          <a:bodyPr/>
          <a:lstStyle/>
          <a:p>
            <a:r>
              <a:rPr lang="en-US" dirty="0" smtClean="0"/>
              <a:t>An example of a configuration matrix (CICY four-fold 244)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272" y="1544520"/>
            <a:ext cx="2616200" cy="1651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31123" y="3509642"/>
            <a:ext cx="87771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This represents a family of Calabi-Yau four-folds defined by the solutions to the polynomials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the ambient space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43101"/>
            <a:ext cx="2692110" cy="852328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432" y="4743101"/>
            <a:ext cx="5256368" cy="798964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20" y="5820055"/>
            <a:ext cx="2909530" cy="46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9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35" y="170223"/>
            <a:ext cx="8229600" cy="5707154"/>
          </a:xfrm>
        </p:spPr>
        <p:txBody>
          <a:bodyPr/>
          <a:lstStyle/>
          <a:p>
            <a:r>
              <a:rPr lang="en-US" dirty="0" smtClean="0"/>
              <a:t>We can represent the projective factors by a simple integer too</a:t>
            </a:r>
          </a:p>
          <a:p>
            <a:r>
              <a:rPr lang="en-US" dirty="0" smtClean="0"/>
              <a:t>Then generally we have: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36" y="1262058"/>
            <a:ext cx="5215130" cy="16766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0303" y="3203719"/>
            <a:ext cx="49501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With m rows and K columns.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5334" y="3849238"/>
            <a:ext cx="8948666" cy="5707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/>
              <a:t>The dimension of the complete intersection is</a:t>
            </a:r>
          </a:p>
          <a:p>
            <a:endParaRPr lang="en-US" dirty="0" smtClean="0"/>
          </a:p>
          <a:p>
            <a:r>
              <a:rPr lang="en-US" dirty="0" smtClean="0"/>
              <a:t>One can show that the configuration is Calabi-Yau if: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157" y="4448288"/>
            <a:ext cx="2506781" cy="860378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157" y="5763796"/>
            <a:ext cx="2238946" cy="9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98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229600" cy="1143000"/>
          </a:xfrm>
        </p:spPr>
        <p:txBody>
          <a:bodyPr/>
          <a:lstStyle/>
          <a:p>
            <a:pPr algn="l"/>
            <a:r>
              <a:rPr lang="en-US" u="sng" dirty="0" smtClean="0">
                <a:solidFill>
                  <a:srgbClr val="0000FF"/>
                </a:solidFill>
              </a:rPr>
              <a:t>Results: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9001" y="838200"/>
            <a:ext cx="9095882" cy="5638800"/>
          </a:xfrm>
        </p:spPr>
        <p:txBody>
          <a:bodyPr>
            <a:normAutofit/>
          </a:bodyPr>
          <a:lstStyle/>
          <a:p>
            <a:r>
              <a:rPr lang="en-US" sz="2900" dirty="0" smtClean="0">
                <a:solidFill>
                  <a:srgbClr val="FF0000"/>
                </a:solidFill>
              </a:rPr>
              <a:t>921,497 different configurations</a:t>
            </a:r>
          </a:p>
          <a:p>
            <a:pPr lvl="1"/>
            <a:r>
              <a:rPr lang="en-US" sz="2900" dirty="0" smtClean="0">
                <a:solidFill>
                  <a:srgbClr val="000000"/>
                </a:solidFill>
              </a:rPr>
              <a:t>Same code correctly reproduces three-fold list</a:t>
            </a:r>
          </a:p>
          <a:p>
            <a:pPr lvl="1"/>
            <a:r>
              <a:rPr lang="en-US" sz="2900" dirty="0" smtClean="0">
                <a:solidFill>
                  <a:srgbClr val="000000"/>
                </a:solidFill>
              </a:rPr>
              <a:t>Product cases (</a:t>
            </a:r>
            <a:r>
              <a:rPr lang="en-US" sz="2900" dirty="0" smtClean="0">
                <a:solidFill>
                  <a:srgbClr val="000000"/>
                </a:solidFill>
              </a:rPr>
              <a:t>15,813</a:t>
            </a:r>
            <a:r>
              <a:rPr lang="en-US" sz="2900" dirty="0" smtClean="0">
                <a:solidFill>
                  <a:srgbClr val="000000"/>
                </a:solidFill>
              </a:rPr>
              <a:t>) are correct</a:t>
            </a:r>
            <a:endParaRPr lang="en-US" sz="2900" dirty="0">
              <a:solidFill>
                <a:srgbClr val="FF0000"/>
              </a:solidFill>
            </a:endParaRPr>
          </a:p>
          <a:p>
            <a:r>
              <a:rPr lang="en-US" sz="2900" dirty="0" smtClean="0">
                <a:solidFill>
                  <a:srgbClr val="FF0000"/>
                </a:solidFill>
              </a:rPr>
              <a:t>Some redundancies are still present</a:t>
            </a:r>
          </a:p>
          <a:p>
            <a:pPr lvl="1"/>
            <a:r>
              <a:rPr lang="en-US" sz="2900" dirty="0" smtClean="0">
                <a:solidFill>
                  <a:srgbClr val="000000"/>
                </a:solidFill>
              </a:rPr>
              <a:t>Can prove cases are different with top. invariants</a:t>
            </a:r>
          </a:p>
        </p:txBody>
      </p:sp>
      <p:pic>
        <p:nvPicPr>
          <p:cNvPr id="8" name="Picture 7" descr="eulerhis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468352"/>
            <a:ext cx="5715000" cy="3389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0182" y="3603948"/>
            <a:ext cx="2514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solidFill>
                  <a:srgbClr val="0000FF"/>
                </a:solidFill>
              </a:rPr>
              <a:t>There are at least 36,779 different topologies</a:t>
            </a:r>
            <a:endParaRPr lang="en-US" sz="29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182" y="5481385"/>
            <a:ext cx="29988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solidFill>
                  <a:srgbClr val="FF0000"/>
                </a:solidFill>
              </a:rPr>
              <a:t>Data and code in arXiv submission</a:t>
            </a:r>
            <a:endParaRPr lang="en-US" sz="2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63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dgehis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325"/>
            <a:ext cx="9144000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5" y="0"/>
            <a:ext cx="28808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smtClean="0">
                <a:solidFill>
                  <a:srgbClr val="0000FF"/>
                </a:solidFill>
              </a:rPr>
              <a:t>Hodge Data</a:t>
            </a:r>
            <a:endParaRPr lang="en-US" sz="44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3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pPr algn="l"/>
            <a:r>
              <a:rPr lang="en-US" u="sng" dirty="0" smtClean="0">
                <a:solidFill>
                  <a:srgbClr val="0000FF"/>
                </a:solidFill>
              </a:rPr>
              <a:t>Elliptic Fibrations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784" y="1069528"/>
            <a:ext cx="8726816" cy="56360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Consider configuration matrices which can be put in the form: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is an elliptically fibred four-fold</a:t>
            </a:r>
          </a:p>
          <a:p>
            <a:r>
              <a:rPr lang="en-US" dirty="0" smtClean="0"/>
              <a:t>In our list of 921,497 matrices, 921,020 have such a fibration structure.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06" y="3276600"/>
            <a:ext cx="2882900" cy="1104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126462"/>
            <a:ext cx="3251200" cy="5715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23609"/>
            <a:ext cx="1993900" cy="55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8220" y="3856894"/>
            <a:ext cx="99510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/>
              <a:t>Base:</a:t>
            </a:r>
            <a:endParaRPr lang="en-US" sz="29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76800" y="3856894"/>
            <a:ext cx="0" cy="5246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038600" y="4114800"/>
            <a:ext cx="83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4038600" y="4114800"/>
            <a:ext cx="15240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562600" y="4572000"/>
            <a:ext cx="53340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10200" y="4572000"/>
            <a:ext cx="152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233106" y="3179668"/>
            <a:ext cx="83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305800" y="3276600"/>
            <a:ext cx="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8305800" y="3276600"/>
            <a:ext cx="418666" cy="3255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071306" y="2819400"/>
            <a:ext cx="65316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620000" y="2819400"/>
            <a:ext cx="451306" cy="360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802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6851</TotalTime>
  <Words>1195</Words>
  <Application>Microsoft Macintosh PowerPoint</Application>
  <PresentationFormat>On-screen Show (4:3)</PresentationFormat>
  <Paragraphs>186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Algebroids, heterotic moduli spaces and the Strominger system</vt:lpstr>
      <vt:lpstr>The plan:</vt:lpstr>
      <vt:lpstr>Calabi-Yau Fourfolds</vt:lpstr>
      <vt:lpstr>A Class of Calabi-Yau Four-folds</vt:lpstr>
      <vt:lpstr>Complete Intersections in Products of Projective Spaces.</vt:lpstr>
      <vt:lpstr>PowerPoint Presentation</vt:lpstr>
      <vt:lpstr>Results:</vt:lpstr>
      <vt:lpstr>PowerPoint Presentation</vt:lpstr>
      <vt:lpstr>Elliptic Fibrations</vt:lpstr>
      <vt:lpstr>PowerPoint Presentation</vt:lpstr>
      <vt:lpstr>Moduli in heterotic</vt:lpstr>
      <vt:lpstr>Warm up: Bundles on Calabi-Yau</vt:lpstr>
      <vt:lpstr>PowerPoint Presentation</vt:lpstr>
      <vt:lpstr>PowerPoint Presentation</vt:lpstr>
      <vt:lpstr>The Atiyah class:</vt:lpstr>
      <vt:lpstr>PowerPoint Presentation</vt:lpstr>
      <vt:lpstr>Concrete examples are known where we can calculate all this:</vt:lpstr>
      <vt:lpstr>PowerPoint Presentation</vt:lpstr>
      <vt:lpstr>PowerPoint Presentation</vt:lpstr>
      <vt:lpstr>PowerPoint Presentation</vt:lpstr>
      <vt:lpstr>PowerPoint Presentation</vt:lpstr>
      <vt:lpstr>Non-Kähler Compactifications</vt:lpstr>
      <vt:lpstr>Non-Kähler Compactifications</vt:lpstr>
      <vt:lpstr>Non-Kähler Compactifications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few comments on the structure:</vt:lpstr>
      <vt:lpstr>Conclusions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Gray</dc:creator>
  <cp:lastModifiedBy>James Gray</cp:lastModifiedBy>
  <cp:revision>79</cp:revision>
  <dcterms:created xsi:type="dcterms:W3CDTF">2014-03-20T12:44:44Z</dcterms:created>
  <dcterms:modified xsi:type="dcterms:W3CDTF">2014-05-01T19:01:26Z</dcterms:modified>
</cp:coreProperties>
</file>